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63" r:id="rId15"/>
    <p:sldId id="266" r:id="rId16"/>
    <p:sldId id="271" r:id="rId17"/>
    <p:sldId id="270" r:id="rId18"/>
  </p:sldIdLst>
  <p:sldSz cx="12192000" cy="6858000"/>
  <p:notesSz cx="6797675" cy="9926638"/>
  <p:embeddedFontLs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Ink Free" panose="03080402000500000000" pitchFamily="66" charset="0"/>
      <p:regular r:id="rId25"/>
    </p:embeddedFont>
    <p:embeddedFont>
      <p:font typeface="Libre Caslon Text" panose="020B0604020202020204" charset="0"/>
      <p:regular r:id="rId26"/>
      <p:bold r:id="rId27"/>
      <p:italic r:id="rId28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F"/>
    <a:srgbClr val="FFFFFF"/>
    <a:srgbClr val="ABA79C"/>
    <a:srgbClr val="C3F240"/>
    <a:srgbClr val="FF8071"/>
    <a:srgbClr val="0094FE"/>
    <a:srgbClr val="C2BCB0"/>
    <a:srgbClr val="A8A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400"/>
  </p:normalViewPr>
  <p:slideViewPr>
    <p:cSldViewPr snapToGrid="0">
      <p:cViewPr varScale="1">
        <p:scale>
          <a:sx n="159" d="100"/>
          <a:sy n="159" d="100"/>
        </p:scale>
        <p:origin x="114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8842584-5870-9C4C-9FB9-2E907119E6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E7F4AA-175B-6C40-8198-4D5F9F4163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93E1-E9F5-9142-9651-CA5C9C963F62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4A69CE4-6F1E-0C4D-9F59-D725C6878B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11E5A5-5EDD-4A40-874E-A6B4ECCE44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29B2-DAED-C242-858C-CEE6AE771B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136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A360-2F68-9043-9A51-DE67D2C6FB5F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4E9F-9D73-F041-BE07-EBAE4700EDA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04148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4233D654-E11A-1E43-B945-9C33FA39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880" y="5063430"/>
            <a:ext cx="8850240" cy="1160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4D93FD4-ECE7-6D42-B482-AE58D144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80" y="4416056"/>
            <a:ext cx="8850240" cy="739518"/>
          </a:xfrm>
        </p:spPr>
        <p:txBody>
          <a:bodyPr/>
          <a:lstStyle>
            <a:lvl1pPr algn="ctr">
              <a:defRPr sz="2000" spc="0" baseline="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49C3538-20B6-5BCE-FEF6-C94DFA7DF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819" y="2090056"/>
            <a:ext cx="5084362" cy="22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437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ladsholder til billede 6">
            <a:extLst>
              <a:ext uri="{FF2B5EF4-FFF2-40B4-BE49-F238E27FC236}">
                <a16:creationId xmlns:a16="http://schemas.microsoft.com/office/drawing/2014/main" id="{9BA8E6A2-307B-9F49-3948-CBDFB02E2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30964CE-378F-325A-C029-EE345D5A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E153BB5-2AB0-7E6A-4EB9-32E73B1A0EE9}"/>
              </a:ext>
            </a:extLst>
          </p:cNvPr>
          <p:cNvSpPr/>
          <p:nvPr userDrawn="1"/>
        </p:nvSpPr>
        <p:spPr>
          <a:xfrm>
            <a:off x="6405236" y="0"/>
            <a:ext cx="57867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A235285B-EF01-E09D-ADE4-C54888914D1C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DE0EB59A-27EF-851B-B07C-9C6A3056F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4867" y="1860610"/>
            <a:ext cx="5861863" cy="503988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  <a:gd name="connsiteX0" fmla="*/ 0 w 10302"/>
              <a:gd name="connsiteY0" fmla="*/ 13793 h 13793"/>
              <a:gd name="connsiteX1" fmla="*/ 10049 w 10302"/>
              <a:gd name="connsiteY1" fmla="*/ 0 h 13793"/>
              <a:gd name="connsiteX2" fmla="*/ 10000 w 10302"/>
              <a:gd name="connsiteY2" fmla="*/ 3793 h 13793"/>
              <a:gd name="connsiteX3" fmla="*/ 10029 w 10302"/>
              <a:gd name="connsiteY3" fmla="*/ 13789 h 13793"/>
              <a:gd name="connsiteX4" fmla="*/ 0 w 10302"/>
              <a:gd name="connsiteY4" fmla="*/ 13793 h 13793"/>
              <a:gd name="connsiteX0" fmla="*/ 0 w 10432"/>
              <a:gd name="connsiteY0" fmla="*/ 13793 h 13793"/>
              <a:gd name="connsiteX1" fmla="*/ 10049 w 10432"/>
              <a:gd name="connsiteY1" fmla="*/ 0 h 13793"/>
              <a:gd name="connsiteX2" fmla="*/ 10000 w 10432"/>
              <a:gd name="connsiteY2" fmla="*/ 3793 h 13793"/>
              <a:gd name="connsiteX3" fmla="*/ 10029 w 10432"/>
              <a:gd name="connsiteY3" fmla="*/ 13789 h 13793"/>
              <a:gd name="connsiteX4" fmla="*/ 0 w 10432"/>
              <a:gd name="connsiteY4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00 w 10049"/>
              <a:gd name="connsiteY2" fmla="*/ 3793 h 13793"/>
              <a:gd name="connsiteX3" fmla="*/ 10029 w 10049"/>
              <a:gd name="connsiteY3" fmla="*/ 13789 h 13793"/>
              <a:gd name="connsiteX4" fmla="*/ 0 w 10049"/>
              <a:gd name="connsiteY4" fmla="*/ 13793 h 13793"/>
              <a:gd name="connsiteX0" fmla="*/ 0 w 11293"/>
              <a:gd name="connsiteY0" fmla="*/ 13793 h 13793"/>
              <a:gd name="connsiteX1" fmla="*/ 10049 w 11293"/>
              <a:gd name="connsiteY1" fmla="*/ 0 h 13793"/>
              <a:gd name="connsiteX2" fmla="*/ 10029 w 11293"/>
              <a:gd name="connsiteY2" fmla="*/ 13789 h 13793"/>
              <a:gd name="connsiteX3" fmla="*/ 0 w 11293"/>
              <a:gd name="connsiteY3" fmla="*/ 13793 h 13793"/>
              <a:gd name="connsiteX0" fmla="*/ 0 w 11091"/>
              <a:gd name="connsiteY0" fmla="*/ 13793 h 13793"/>
              <a:gd name="connsiteX1" fmla="*/ 10049 w 11091"/>
              <a:gd name="connsiteY1" fmla="*/ 0 h 13793"/>
              <a:gd name="connsiteX2" fmla="*/ 10029 w 11091"/>
              <a:gd name="connsiteY2" fmla="*/ 13789 h 13793"/>
              <a:gd name="connsiteX3" fmla="*/ 0 w 11091"/>
              <a:gd name="connsiteY3" fmla="*/ 13793 h 13793"/>
              <a:gd name="connsiteX0" fmla="*/ 0 w 11757"/>
              <a:gd name="connsiteY0" fmla="*/ 13793 h 13793"/>
              <a:gd name="connsiteX1" fmla="*/ 10049 w 11757"/>
              <a:gd name="connsiteY1" fmla="*/ 0 h 13793"/>
              <a:gd name="connsiteX2" fmla="*/ 10029 w 11757"/>
              <a:gd name="connsiteY2" fmla="*/ 13789 h 13793"/>
              <a:gd name="connsiteX3" fmla="*/ 0 w 11757"/>
              <a:gd name="connsiteY3" fmla="*/ 13793 h 13793"/>
              <a:gd name="connsiteX0" fmla="*/ 0 w 10788"/>
              <a:gd name="connsiteY0" fmla="*/ 13793 h 13793"/>
              <a:gd name="connsiteX1" fmla="*/ 10049 w 10788"/>
              <a:gd name="connsiteY1" fmla="*/ 0 h 13793"/>
              <a:gd name="connsiteX2" fmla="*/ 10029 w 10788"/>
              <a:gd name="connsiteY2" fmla="*/ 13789 h 13793"/>
              <a:gd name="connsiteX3" fmla="*/ 0 w 10788"/>
              <a:gd name="connsiteY3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29 w 10049"/>
              <a:gd name="connsiteY2" fmla="*/ 13789 h 13793"/>
              <a:gd name="connsiteX3" fmla="*/ 0 w 10049"/>
              <a:gd name="connsiteY3" fmla="*/ 13793 h 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" h="13793">
                <a:moveTo>
                  <a:pt x="0" y="13793"/>
                </a:moveTo>
                <a:lnTo>
                  <a:pt x="10049" y="0"/>
                </a:lnTo>
                <a:cubicBezTo>
                  <a:pt x="10039" y="6894"/>
                  <a:pt x="10039" y="6894"/>
                  <a:pt x="10029" y="13789"/>
                </a:cubicBezTo>
                <a:lnTo>
                  <a:pt x="0" y="13793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4868" y="1854015"/>
            <a:ext cx="5863221" cy="503056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dsholder til tekst 12">
            <a:extLst>
              <a:ext uri="{FF2B5EF4-FFF2-40B4-BE49-F238E27FC236}">
                <a16:creationId xmlns:a16="http://schemas.microsoft.com/office/drawing/2014/main" id="{36C602B8-8596-8A0F-4A4F-0068D55C6C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127614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Pladsholder til tekst 12">
            <a:extLst>
              <a:ext uri="{FF2B5EF4-FFF2-40B4-BE49-F238E27FC236}">
                <a16:creationId xmlns:a16="http://schemas.microsoft.com/office/drawing/2014/main" id="{F7811EF7-A7FE-9A95-C7BC-1B606ED97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ladsholder til tekst 12">
            <a:extLst>
              <a:ext uri="{FF2B5EF4-FFF2-40B4-BE49-F238E27FC236}">
                <a16:creationId xmlns:a16="http://schemas.microsoft.com/office/drawing/2014/main" id="{E1770225-02E6-BF16-089B-1CF814B55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332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5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55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6350" indent="0">
              <a:buNone/>
              <a:defRPr>
                <a:solidFill>
                  <a:schemeClr val="tx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62EC251-E747-C483-D767-CAAFBEBAD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838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F1244A-DBFA-BB94-7D13-6F1820C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628"/>
            <a:ext cx="10515600" cy="27041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68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0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453B95-2219-4A4C-CCB8-A23C2CEE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1889" y="2250739"/>
            <a:ext cx="1468222" cy="72104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AA95CA8-9E5A-28B8-717F-3CD885814132}"/>
              </a:ext>
            </a:extLst>
          </p:cNvPr>
          <p:cNvSpPr txBox="1"/>
          <p:nvPr userDrawn="1"/>
        </p:nvSpPr>
        <p:spPr>
          <a:xfrm>
            <a:off x="4066823" y="3018024"/>
            <a:ext cx="405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Thank</a:t>
            </a:r>
            <a:r>
              <a:rPr lang="da-DK" sz="2400" b="0" i="0" dirty="0">
                <a:solidFill>
                  <a:schemeClr val="accent3"/>
                </a:solidFill>
                <a:latin typeface="Libre Caslon Text" pitchFamily="2" charset="77"/>
              </a:rPr>
              <a:t> </a:t>
            </a:r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You</a:t>
            </a:r>
            <a:endParaRPr lang="da-DK" sz="2400" b="0" i="0" dirty="0">
              <a:solidFill>
                <a:schemeClr val="accent3"/>
              </a:solidFill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867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digital athl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698CCD9-17CB-61E4-829C-8032A1458754}"/>
              </a:ext>
            </a:extLst>
          </p:cNvPr>
          <p:cNvSpPr txBox="1"/>
          <p:nvPr userDrawn="1"/>
        </p:nvSpPr>
        <p:spPr>
          <a:xfrm>
            <a:off x="1798150" y="1784555"/>
            <a:ext cx="39600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world is obsessed with easy. Life hacks and life pro tips. Shortcuts and overnight results. Build an outstanding website in an hour. Learn to code in 7 easy steps. Design like a pro in a matter of minutes.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don’t buy it. And neither should our clients.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Rome wasn’t built in a day. And the same can be said about solutions that last.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secret is that there is no secret. Great results come from great effort. When we keep honing our craft. When</a:t>
            </a:r>
            <a:r>
              <a:rPr lang="en-GB" sz="1200" noProof="0" dirty="0">
                <a:latin typeface="DM Sans" pitchFamily="2" charset="0"/>
              </a:rPr>
              <a:t> </a:t>
            </a:r>
            <a:r>
              <a:rPr lang="en-GB" sz="1200" b="0" i="0" u="none" strike="noStrike" baseline="0" noProof="0" dirty="0">
                <a:latin typeface="DM Sans" pitchFamily="2" charset="0"/>
              </a:rPr>
              <a:t>we go the extra mile. And when we push past good in search of excellence.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CE014E-2EEF-EBA1-67F7-5052640A910F}"/>
              </a:ext>
            </a:extLst>
          </p:cNvPr>
          <p:cNvSpPr txBox="1"/>
          <p:nvPr userDrawn="1"/>
        </p:nvSpPr>
        <p:spPr>
          <a:xfrm>
            <a:off x="6433851" y="1784555"/>
            <a:ext cx="4089600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Some call it painstaking attention to detail. </a:t>
            </a:r>
            <a:br>
              <a:rPr lang="en-GB" sz="1200" b="0" i="0" u="none" strike="noStrike" baseline="0" noProof="0" dirty="0">
                <a:latin typeface="DM Sans" pitchFamily="2" charset="0"/>
              </a:rPr>
            </a:br>
            <a:r>
              <a:rPr lang="en-GB" sz="1200" b="0" i="0" u="none" strike="noStrike" baseline="0" noProof="0" dirty="0">
                <a:latin typeface="DM Sans" pitchFamily="2" charset="0"/>
              </a:rPr>
              <a:t>To us, it’s a sport.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craft digital solutions in which you can feel the hard work. The grinding of teeth. The cracking of knuckles. The rush of dopamine when it all comes together.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We’re not here for frail fashion statements or this week’s trend. We’re here for the long haul. Solutions that last – for our clients and for years to come.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But it only happens when we challenge ourselves. When we keep striving for perfection.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noProof="0" dirty="0">
                <a:latin typeface="DM Sans" pitchFamily="2" charset="0"/>
              </a:rPr>
              <a:t>Like digital athletes.</a:t>
            </a:r>
            <a:endParaRPr lang="en-GB" sz="1100" noProof="0" dirty="0">
              <a:latin typeface="DM Sans" pitchFamily="2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D60F2F-580E-02C0-14A4-4749F81DBBCE}"/>
              </a:ext>
            </a:extLst>
          </p:cNvPr>
          <p:cNvSpPr txBox="1"/>
          <p:nvPr userDrawn="1"/>
        </p:nvSpPr>
        <p:spPr>
          <a:xfrm>
            <a:off x="4180902" y="650292"/>
            <a:ext cx="383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We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are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digital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athletes</a:t>
            </a:r>
            <a:endParaRPr lang="da-DK" sz="2400" b="0" i="0" kern="0" baseline="0" dirty="0"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74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FB196C-F47A-E7DD-9185-F768C32A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6780314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2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6175" y="-80305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adsholder til tekst 23">
            <a:extLst>
              <a:ext uri="{FF2B5EF4-FFF2-40B4-BE49-F238E27FC236}">
                <a16:creationId xmlns:a16="http://schemas.microsoft.com/office/drawing/2014/main" id="{817A6D8C-B9B5-C049-2675-A81129298F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538631"/>
            <a:ext cx="4841961" cy="3179998"/>
          </a:xfrm>
        </p:spPr>
        <p:txBody>
          <a:bodyPr/>
          <a:lstStyle>
            <a:lvl1pPr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AA31D5-CF36-57E6-4E48-DAD2F4D8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4841948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82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012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523378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1629308"/>
            <a:ext cx="5514288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99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ladsholder til tekst 12">
            <a:extLst>
              <a:ext uri="{FF2B5EF4-FFF2-40B4-BE49-F238E27FC236}">
                <a16:creationId xmlns:a16="http://schemas.microsoft.com/office/drawing/2014/main" id="{5166DF53-8C17-B62C-6F2D-45703E9791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5332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663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8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595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411" y="-73637"/>
            <a:ext cx="5853696" cy="3653943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5" h="10000">
                <a:moveTo>
                  <a:pt x="0" y="10000"/>
                </a:moveTo>
                <a:lnTo>
                  <a:pt x="7306" y="0"/>
                </a:lnTo>
                <a:lnTo>
                  <a:pt x="10000" y="0"/>
                </a:lnTo>
                <a:cubicBezTo>
                  <a:pt x="9968" y="6327"/>
                  <a:pt x="10060" y="3670"/>
                  <a:pt x="10029" y="9996"/>
                </a:cubicBezTo>
                <a:lnTo>
                  <a:pt x="0" y="10000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1B1E536-1C9F-12B2-FFA6-36253035D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2090" y="4053739"/>
            <a:ext cx="4914582" cy="2475230"/>
          </a:xfrm>
        </p:spPr>
        <p:txBody>
          <a:bodyPr/>
          <a:lstStyle/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1049C24A-F1A6-A01B-795E-CABB8228D4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055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itel 7">
            <a:extLst>
              <a:ext uri="{FF2B5EF4-FFF2-40B4-BE49-F238E27FC236}">
                <a16:creationId xmlns:a16="http://schemas.microsoft.com/office/drawing/2014/main" id="{33469F80-7328-EB49-934A-2E06EA4B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65FDA6-49F5-EF48-A7B3-917238BA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teksttypografierne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C8B06C-6A18-E47E-7E68-E8CBCE2EE4B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79605" y="6581735"/>
            <a:ext cx="937010" cy="1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3" r:id="rId3"/>
    <p:sldLayoutId id="2147483674" r:id="rId4"/>
    <p:sldLayoutId id="2147483680" r:id="rId5"/>
    <p:sldLayoutId id="2147483681" r:id="rId6"/>
    <p:sldLayoutId id="2147483651" r:id="rId7"/>
    <p:sldLayoutId id="2147483675" r:id="rId8"/>
    <p:sldLayoutId id="2147483678" r:id="rId9"/>
    <p:sldLayoutId id="2147483677" r:id="rId10"/>
    <p:sldLayoutId id="2147483682" r:id="rId11"/>
    <p:sldLayoutId id="2147483679" r:id="rId12"/>
    <p:sldLayoutId id="2147483685" r:id="rId13"/>
    <p:sldLayoutId id="2147483684" r:id="rId14"/>
    <p:sldLayoutId id="2147483686" r:id="rId15"/>
    <p:sldLayoutId id="2147483687" r:id="rId16"/>
    <p:sldLayoutId id="2147483688" r:id="rId17"/>
    <p:sldLayoutId id="2147483690" r:id="rId18"/>
    <p:sldLayoutId id="2147483683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spc="0" baseline="0">
          <a:solidFill>
            <a:schemeClr val="bg1"/>
          </a:solidFill>
          <a:latin typeface="Libre Caslon Text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tabLst/>
        <a:defRPr lang="da-DK" sz="2800" b="0" i="0" kern="1200" spc="0" baseline="0" smtClean="0">
          <a:solidFill>
            <a:schemeClr val="bg1"/>
          </a:solidFill>
          <a:effectLst/>
          <a:latin typeface="Libre Caslon Text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accent3"/>
        </a:buClr>
        <a:buFont typeface="Wingdings" pitchFamily="2" charset="2"/>
        <a:buNone/>
        <a:tabLst/>
        <a:defRPr sz="1000" b="0" i="0" kern="1200" spc="0" baseline="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700"/>
        </a:spcBef>
        <a:spcAft>
          <a:spcPts val="700"/>
        </a:spcAft>
        <a:buClr>
          <a:schemeClr val="accent3"/>
        </a:buClr>
        <a:buFont typeface="Arial" panose="020B0604020202020204" pitchFamily="34" charset="0"/>
        <a:buNone/>
        <a:tabLst/>
        <a:defRPr lang="da-DK" sz="1200" b="0" i="0" kern="1200" spc="-10" baseline="0" dirty="0" smtClean="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bg1"/>
        </a:buClr>
        <a:buFont typeface="Arial" panose="020B0604020202020204" pitchFamily="34" charset="0"/>
        <a:buNone/>
        <a:tabLst/>
        <a:defRPr sz="1200" b="0" i="0" kern="1200" spc="-10" baseline="0">
          <a:solidFill>
            <a:schemeClr val="bg1"/>
          </a:solidFill>
          <a:latin typeface="DM Sans" pitchFamily="2" charset="77"/>
          <a:ea typeface="+mn-ea"/>
          <a:cs typeface="+mn-cs"/>
        </a:defRPr>
      </a:lvl4pPr>
      <a:lvl5pPr marL="179388" indent="-171450" algn="l" defTabSz="914400" rtl="0" eaLnBrk="1" latinLnBrk="0" hangingPunct="1">
        <a:lnSpc>
          <a:spcPct val="90000"/>
        </a:lnSpc>
        <a:spcBef>
          <a:spcPts val="7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•"/>
        <a:tabLst/>
        <a:defRPr sz="1200" b="0" i="0" kern="1200" spc="-10" baseline="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8B2507-7B84-C1A7-E44F-033811455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no – just do it </a:t>
            </a:r>
            <a:r>
              <a:rPr lang="da-DK" dirty="0" err="1"/>
              <a:t>anyway</a:t>
            </a:r>
            <a:br>
              <a:rPr lang="da-DK" dirty="0"/>
            </a:b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68407-3F8C-17D7-9F01-084377B1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Private and </a:t>
            </a:r>
            <a:r>
              <a:rPr lang="da-DK" dirty="0" err="1"/>
              <a:t>Protected</a:t>
            </a:r>
            <a:r>
              <a:rPr lang="da-DK" dirty="0"/>
              <a:t> Are Just Suggestions</a:t>
            </a:r>
          </a:p>
        </p:txBody>
      </p:sp>
    </p:spTree>
    <p:extLst>
      <p:ext uri="{BB962C8B-B14F-4D97-AF65-F5344CB8AC3E}">
        <p14:creationId xmlns:p14="http://schemas.microsoft.com/office/powerpoint/2010/main" val="233665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11E19-3B04-0214-0928-0940E5EE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Final Target:</a:t>
            </a:r>
            <a:br>
              <a:rPr lang="da-DK" dirty="0"/>
            </a:b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Transpile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code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between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responseModel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and the Ok()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38345-A37C-B057-AF6F-51BD801E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29452"/>
            <a:ext cx="9601629" cy="21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1960-4603-7CEA-E20A-93B77680E5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Have I </a:t>
            </a:r>
            <a:r>
              <a:rPr lang="da-DK" dirty="0" err="1"/>
              <a:t>Used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02996-BDFE-3D3F-9BEE-71C81331F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time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made ”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PostSaveBlueprint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”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accessible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to users with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en-US" sz="1600" dirty="0">
                <a:solidFill>
                  <a:srgbClr val="3D3D3F"/>
                </a:solidFill>
                <a:latin typeface="DM Sans" pitchFamily="2" charset="0"/>
              </a:rPr>
              <a:t>(version 8.18.12)</a:t>
            </a:r>
          </a:p>
          <a:p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Umbraco introduced stricter security that broke </a:t>
            </a:r>
            <a:r>
              <a:rPr lang="en-US" sz="1050" dirty="0" err="1">
                <a:solidFill>
                  <a:srgbClr val="3D3D3F"/>
                </a:solidFill>
                <a:latin typeface="DM Sans" pitchFamily="2" charset="0"/>
              </a:rPr>
              <a:t>DocType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Grid Editor, allowing only users with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access to create or edit DTGE blocks.</a:t>
            </a:r>
            <a:br>
              <a:rPr lang="en-US" sz="105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The increased API restrictions would have forced me to make all my editors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admins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— which defeats the purpose of role-based access.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55173-4AE5-7EF3-DCA5-C75F41D0A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I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got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tired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being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on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bootup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from a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distributed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solution</a:t>
            </a:r>
          </a:p>
          <a:p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(version 13.x)</a:t>
            </a: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There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no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inherent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reason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why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should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fail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catastrophically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just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because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”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nucache.content.db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”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perfectly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capable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making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 new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calling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.&lt;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someguid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&gt;.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using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provided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show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how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  <a:br>
              <a:rPr lang="da-DK" sz="11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(by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completly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hijacking the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MainDomRegister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method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A253B9-E2A5-91F7-6444-183A011ED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ran out of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pageviews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Engage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evening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before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huge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workshop with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customer</a:t>
            </a:r>
            <a:endParaRPr lang="da-DK" sz="2000" dirty="0">
              <a:solidFill>
                <a:srgbClr val="3D3D3F"/>
              </a:solidFill>
              <a:latin typeface="DM Sans" pitchFamily="2" charset="0"/>
            </a:endParaRP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panic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HQ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 the workshop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too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on a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staging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environment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I did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confess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But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also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do it.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21373-5940-DB36-3772-B545AFDD1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F792-707B-C3AC-41C0-D882B301C0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never. But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changes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project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impossible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run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worse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it?</a:t>
            </a:r>
          </a:p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It’s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also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just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skill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learn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47A83-CDEA-9187-CE7F-A50A3DE31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postfix/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replace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get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updated</a:t>
            </a: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v13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feels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almost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536AC-EFDE-0A60-124C-ED7DAAA3E6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adding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no side-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effects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(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I just ALSO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want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do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seperate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does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it’s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0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3BD04-C77C-B4F9-F477-6049E1DA9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AI Is </a:t>
            </a:r>
            <a:r>
              <a:rPr lang="da-DK" dirty="0" err="1"/>
              <a:t>Your</a:t>
            </a:r>
            <a:r>
              <a:rPr lang="da-DK" dirty="0"/>
              <a:t> Friend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80735-896B-D972-A0FC-47F2C204CEB1}"/>
              </a:ext>
            </a:extLst>
          </p:cNvPr>
          <p:cNvSpPr txBox="1"/>
          <p:nvPr/>
        </p:nvSpPr>
        <p:spPr>
          <a:xfrm>
            <a:off x="576000" y="1109472"/>
            <a:ext cx="698620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Prompt: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/>
              <a:t>”</a:t>
            </a:r>
            <a:r>
              <a:rPr lang="da-DK" sz="1000" i="1" dirty="0"/>
              <a:t>Provide a &lt;</a:t>
            </a:r>
            <a:r>
              <a:rPr lang="da-DK" sz="1000" i="1" dirty="0" err="1"/>
              <a:t>prefix</a:t>
            </a:r>
            <a:r>
              <a:rPr lang="da-DK" sz="1000" i="1" dirty="0"/>
              <a:t> / postfix / transpiler&gt; patch for </a:t>
            </a:r>
            <a:br>
              <a:rPr lang="da-DK" sz="1000" i="1" dirty="0"/>
            </a:br>
            <a:r>
              <a:rPr lang="da-DK" sz="1000" i="1" dirty="0"/>
              <a:t>Method: </a:t>
            </a:r>
            <a:r>
              <a:rPr lang="da-DK" sz="1000" i="1" dirty="0" err="1"/>
              <a:t>protected</a:t>
            </a:r>
            <a:r>
              <a:rPr lang="da-DK" sz="1000" i="1" dirty="0"/>
              <a:t> </a:t>
            </a:r>
            <a:r>
              <a:rPr lang="da-DK" sz="1000" i="1" dirty="0" err="1"/>
              <a:t>void</a:t>
            </a:r>
            <a:r>
              <a:rPr lang="da-DK" sz="1000" i="1" dirty="0"/>
              <a:t> </a:t>
            </a:r>
            <a:r>
              <a:rPr lang="da-DK" sz="1000" i="1" dirty="0" err="1"/>
              <a:t>SomeMethodIWantToPatch</a:t>
            </a:r>
            <a:r>
              <a:rPr lang="da-DK" sz="1000" i="1" dirty="0"/>
              <a:t>(</a:t>
            </a:r>
            <a:r>
              <a:rPr lang="da-DK" sz="1000" i="1" dirty="0" err="1"/>
              <a:t>IRemember</a:t>
            </a:r>
            <a:r>
              <a:rPr lang="da-DK" sz="1000" i="1" dirty="0"/>
              <a:t> </a:t>
            </a:r>
            <a:r>
              <a:rPr lang="da-DK" sz="1000" i="1" dirty="0" err="1"/>
              <a:t>toUseFullSignature</a:t>
            </a:r>
            <a:r>
              <a:rPr lang="da-DK" sz="1000" i="1" dirty="0"/>
              <a:t>)</a:t>
            </a:r>
          </a:p>
          <a:p>
            <a:r>
              <a:rPr lang="da-DK" sz="1000" i="1" dirty="0"/>
              <a:t>Full Class: </a:t>
            </a:r>
            <a:r>
              <a:rPr lang="da-DK" sz="1000" i="1" dirty="0" err="1"/>
              <a:t>internal</a:t>
            </a:r>
            <a:r>
              <a:rPr lang="da-DK" sz="1000" i="1" dirty="0"/>
              <a:t> abstract class </a:t>
            </a:r>
            <a:r>
              <a:rPr lang="da-DK" sz="1000" i="1" dirty="0" err="1"/>
              <a:t>TheClass</a:t>
            </a:r>
            <a:r>
              <a:rPr lang="da-DK" sz="1000" i="1" dirty="0"/>
              <a:t>&lt;</a:t>
            </a:r>
            <a:r>
              <a:rPr lang="da-DK" sz="1000" i="1" dirty="0" err="1"/>
              <a:t>TEntity</a:t>
            </a:r>
            <a:r>
              <a:rPr lang="da-DK" sz="1000" i="1" dirty="0"/>
              <a:t>&gt; : </a:t>
            </a:r>
            <a:r>
              <a:rPr lang="da-DK" sz="1000" i="1" dirty="0" err="1"/>
              <a:t>IncludingBaseClass</a:t>
            </a:r>
            <a:r>
              <a:rPr lang="da-DK" sz="1000" i="1" dirty="0"/>
              <a:t>&lt;</a:t>
            </a:r>
            <a:r>
              <a:rPr lang="da-DK" sz="1000" i="1" dirty="0" err="1"/>
              <a:t>int</a:t>
            </a:r>
            <a:r>
              <a:rPr lang="da-DK" sz="1000" i="1" dirty="0"/>
              <a:t>, </a:t>
            </a:r>
            <a:r>
              <a:rPr lang="da-DK" sz="1000" i="1" dirty="0" err="1"/>
              <a:t>TEntity</a:t>
            </a:r>
            <a:r>
              <a:rPr lang="da-DK" sz="1000" i="1" dirty="0"/>
              <a:t>&gt;,</a:t>
            </a:r>
          </a:p>
          <a:p>
            <a:r>
              <a:rPr lang="da-DK" sz="1000" i="1" dirty="0"/>
              <a:t>in </a:t>
            </a:r>
            <a:r>
              <a:rPr lang="da-DK" sz="1000" i="1" dirty="0" err="1"/>
              <a:t>namespace</a:t>
            </a:r>
            <a:r>
              <a:rPr lang="da-DK" sz="1000" i="1" dirty="0"/>
              <a:t> &lt;</a:t>
            </a:r>
            <a:r>
              <a:rPr lang="da-DK" sz="1000" i="1" dirty="0" err="1"/>
              <a:t>some.name.space</a:t>
            </a:r>
            <a:r>
              <a:rPr lang="da-DK" sz="1000" i="1" dirty="0"/>
              <a:t>&gt;;</a:t>
            </a:r>
          </a:p>
          <a:p>
            <a:endParaRPr lang="da-DK" sz="1000" i="1" dirty="0"/>
          </a:p>
          <a:p>
            <a:r>
              <a:rPr lang="da-DK" sz="1000" i="1" dirty="0" err="1"/>
              <a:t>Use</a:t>
            </a:r>
            <a:r>
              <a:rPr lang="da-DK" sz="1000" i="1" dirty="0"/>
              <a:t> `</a:t>
            </a:r>
            <a:r>
              <a:rPr lang="da-DK" sz="1000" i="1" dirty="0" err="1"/>
              <a:t>typeof</a:t>
            </a:r>
            <a:r>
              <a:rPr lang="da-DK" sz="1000" i="1" dirty="0"/>
              <a:t>(&lt;</a:t>
            </a:r>
            <a:r>
              <a:rPr lang="da-DK" sz="1000" i="1" dirty="0" err="1"/>
              <a:t>AnyPublicClassOrInterfaceInAssembly</a:t>
            </a:r>
            <a:r>
              <a:rPr lang="da-DK" sz="1000" i="1" dirty="0"/>
              <a:t>&gt;).Assembly` as the </a:t>
            </a:r>
            <a:r>
              <a:rPr lang="da-DK" sz="1000" i="1" dirty="0" err="1"/>
              <a:t>entry</a:t>
            </a:r>
            <a:r>
              <a:rPr lang="da-DK" sz="1000" i="1" dirty="0"/>
              <a:t> point to </a:t>
            </a:r>
            <a:r>
              <a:rPr lang="da-DK" sz="1000" i="1" dirty="0" err="1"/>
              <a:t>locate</a:t>
            </a:r>
            <a:r>
              <a:rPr lang="da-DK" sz="1000" i="1" dirty="0"/>
              <a:t> </a:t>
            </a:r>
            <a:r>
              <a:rPr lang="da-DK" sz="1000" i="1" dirty="0" err="1"/>
              <a:t>internal</a:t>
            </a:r>
            <a:r>
              <a:rPr lang="da-DK" sz="1000" i="1" dirty="0"/>
              <a:t> types.</a:t>
            </a:r>
          </a:p>
          <a:p>
            <a:endParaRPr lang="da-DK" sz="1000" i="1" dirty="0"/>
          </a:p>
          <a:p>
            <a:r>
              <a:rPr lang="da-DK" sz="1000" i="1" dirty="0"/>
              <a:t>Write it as an </a:t>
            </a:r>
            <a:r>
              <a:rPr lang="da-DK" sz="1000" i="1" dirty="0" err="1"/>
              <a:t>extension</a:t>
            </a:r>
            <a:r>
              <a:rPr lang="da-DK" sz="1000" i="1" dirty="0"/>
              <a:t> </a:t>
            </a:r>
            <a:r>
              <a:rPr lang="da-DK" sz="1000" i="1" dirty="0" err="1"/>
              <a:t>method</a:t>
            </a:r>
            <a:r>
              <a:rPr lang="da-DK" sz="1000" i="1" dirty="0"/>
              <a:t> on </a:t>
            </a:r>
            <a:r>
              <a:rPr lang="da-DK" sz="1000" i="1" dirty="0" err="1"/>
              <a:t>WebApplication</a:t>
            </a:r>
            <a:r>
              <a:rPr lang="da-DK" sz="1000" i="1" dirty="0"/>
              <a:t> </a:t>
            </a:r>
            <a:r>
              <a:rPr lang="da-DK" sz="1000" i="1" dirty="0" err="1"/>
              <a:t>named</a:t>
            </a:r>
            <a:r>
              <a:rPr lang="da-DK" sz="1000" i="1" dirty="0"/>
              <a:t> `</a:t>
            </a:r>
            <a:r>
              <a:rPr lang="da-DK" sz="1000" i="1" dirty="0" err="1"/>
              <a:t>app.PatchContentTypePersistence</a:t>
            </a:r>
            <a:r>
              <a:rPr lang="da-DK" sz="1000" i="1" dirty="0"/>
              <a:t>()` </a:t>
            </a:r>
            <a:br>
              <a:rPr lang="da-DK" sz="1000" i="1" dirty="0"/>
            </a:br>
            <a:r>
              <a:rPr lang="da-DK" sz="1000" i="1" dirty="0"/>
              <a:t>in the </a:t>
            </a:r>
            <a:r>
              <a:rPr lang="da-DK" sz="1000" i="1" dirty="0" err="1"/>
              <a:t>namespace</a:t>
            </a:r>
            <a:r>
              <a:rPr lang="da-DK" sz="1000" i="1" dirty="0"/>
              <a:t> `</a:t>
            </a:r>
            <a:r>
              <a:rPr lang="da-DK" sz="1000" i="1" dirty="0" err="1"/>
              <a:t>MyApp.Patches</a:t>
            </a:r>
            <a:r>
              <a:rPr lang="da-DK" sz="1000" i="1" dirty="0"/>
              <a:t>`. </a:t>
            </a:r>
            <a:r>
              <a:rPr lang="da-DK" sz="1000" i="1" dirty="0" err="1"/>
              <a:t>Use</a:t>
            </a:r>
            <a:r>
              <a:rPr lang="da-DK" sz="1000" i="1" dirty="0"/>
              <a:t> clear, </a:t>
            </a:r>
            <a:r>
              <a:rPr lang="da-DK" sz="1000" i="1" dirty="0" err="1"/>
              <a:t>maintainable</a:t>
            </a:r>
            <a:r>
              <a:rPr lang="da-DK" sz="1000" i="1" dirty="0"/>
              <a:t> </a:t>
            </a:r>
            <a:r>
              <a:rPr lang="da-DK" sz="1000" i="1" dirty="0" err="1"/>
              <a:t>method</a:t>
            </a:r>
            <a:r>
              <a:rPr lang="da-DK" sz="1000" i="1" dirty="0"/>
              <a:t> and variable </a:t>
            </a:r>
            <a:r>
              <a:rPr lang="da-DK" sz="1000" i="1" dirty="0" err="1"/>
              <a:t>names</a:t>
            </a:r>
            <a:r>
              <a:rPr lang="da-DK" sz="1000" i="1" dirty="0"/>
              <a:t>.</a:t>
            </a:r>
            <a:r>
              <a:rPr lang="da-DK" sz="1200" dirty="0"/>
              <a:t>”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 err="1"/>
              <a:t>Example</a:t>
            </a:r>
            <a:r>
              <a:rPr lang="da-DK" sz="1200" dirty="0"/>
              <a:t>:</a:t>
            </a:r>
            <a:br>
              <a:rPr lang="da-DK" sz="1200" dirty="0"/>
            </a:br>
            <a:br>
              <a:rPr lang="da-DK" sz="1200" dirty="0"/>
            </a:br>
            <a:r>
              <a:rPr lang="da-DK" sz="1200" dirty="0"/>
              <a:t>”</a:t>
            </a:r>
            <a:r>
              <a:rPr lang="en-US" sz="1100" i="1" dirty="0"/>
              <a:t>Provide a postfix patch for </a:t>
            </a:r>
          </a:p>
          <a:p>
            <a:r>
              <a:rPr lang="en-US" sz="1100" i="1" dirty="0"/>
              <a:t>Method: protected void </a:t>
            </a:r>
            <a:r>
              <a:rPr lang="en-US" sz="1100" i="1" dirty="0" err="1"/>
              <a:t>PersistUpdatedBaseContentType</a:t>
            </a:r>
            <a:r>
              <a:rPr lang="en-US" sz="1100" i="1" dirty="0"/>
              <a:t>(</a:t>
            </a:r>
            <a:r>
              <a:rPr lang="en-US" sz="1100" i="1" dirty="0" err="1"/>
              <a:t>IContentTypeComposition</a:t>
            </a:r>
            <a:r>
              <a:rPr lang="en-US" sz="1100" i="1" dirty="0"/>
              <a:t> entity)</a:t>
            </a:r>
          </a:p>
          <a:p>
            <a:r>
              <a:rPr lang="en-US" sz="1100" i="1" dirty="0"/>
              <a:t>Full Class: internal abstract class </a:t>
            </a:r>
            <a:r>
              <a:rPr lang="en-US" sz="1100" i="1" dirty="0" err="1"/>
              <a:t>ContentTypeRepositoryBase</a:t>
            </a:r>
            <a:r>
              <a:rPr lang="en-US" sz="1100" i="1" dirty="0"/>
              <a:t>&lt;</a:t>
            </a:r>
            <a:r>
              <a:rPr lang="en-US" sz="1100" i="1" dirty="0" err="1"/>
              <a:t>TEntity</a:t>
            </a:r>
            <a:r>
              <a:rPr lang="en-US" sz="1100" i="1" dirty="0"/>
              <a:t>&gt; : </a:t>
            </a:r>
            <a:r>
              <a:rPr lang="en-US" sz="1100" i="1" dirty="0" err="1"/>
              <a:t>EntityRepositoryBase</a:t>
            </a:r>
            <a:r>
              <a:rPr lang="en-US" sz="1100" i="1" dirty="0"/>
              <a:t>&lt;int, </a:t>
            </a:r>
            <a:r>
              <a:rPr lang="en-US" sz="1100" i="1" dirty="0" err="1"/>
              <a:t>TEntity</a:t>
            </a:r>
            <a:r>
              <a:rPr lang="en-US" sz="1100" i="1" dirty="0"/>
              <a:t>&gt;</a:t>
            </a:r>
          </a:p>
          <a:p>
            <a:r>
              <a:rPr lang="en-US" sz="1100" i="1" dirty="0"/>
              <a:t>Namespace: namespace </a:t>
            </a:r>
            <a:r>
              <a:rPr lang="en-US" sz="1100" i="1" dirty="0" err="1"/>
              <a:t>Umbraco.Cms.Infrastructure.Persistence.Repositories.Implement</a:t>
            </a:r>
            <a:r>
              <a:rPr lang="en-US" sz="1100" i="1" dirty="0"/>
              <a:t>;</a:t>
            </a:r>
          </a:p>
          <a:p>
            <a:endParaRPr lang="en-US" sz="1100" i="1" dirty="0"/>
          </a:p>
          <a:p>
            <a:r>
              <a:rPr lang="en-US" sz="1100" i="1" dirty="0"/>
              <a:t>Use `</a:t>
            </a:r>
            <a:r>
              <a:rPr lang="en-US" sz="1100" i="1" dirty="0" err="1"/>
              <a:t>typeof</a:t>
            </a:r>
            <a:r>
              <a:rPr lang="en-US" sz="1100" i="1" dirty="0"/>
              <a:t>(</a:t>
            </a:r>
            <a:r>
              <a:rPr lang="en-US" sz="1100" i="1" dirty="0" err="1"/>
              <a:t>IDatabaseProviderMetadata</a:t>
            </a:r>
            <a:r>
              <a:rPr lang="en-US" sz="1100" i="1" dirty="0"/>
              <a:t>).Assembly` as the entry point to locate internal types.</a:t>
            </a:r>
          </a:p>
          <a:p>
            <a:endParaRPr lang="en-US" sz="1100" i="1" dirty="0"/>
          </a:p>
          <a:p>
            <a:r>
              <a:rPr lang="en-US" sz="1100" i="1" dirty="0"/>
              <a:t>Write it as an extension method on </a:t>
            </a:r>
            <a:r>
              <a:rPr lang="en-US" sz="1100" i="1" dirty="0" err="1"/>
              <a:t>WebApplication</a:t>
            </a:r>
            <a:r>
              <a:rPr lang="en-US" sz="1100" i="1" dirty="0"/>
              <a:t> named `</a:t>
            </a:r>
            <a:r>
              <a:rPr lang="en-US" sz="1100" i="1" dirty="0" err="1"/>
              <a:t>app.PatchContentTypePersistence</a:t>
            </a:r>
            <a:r>
              <a:rPr lang="en-US" sz="1100" i="1" dirty="0"/>
              <a:t>()` </a:t>
            </a:r>
          </a:p>
          <a:p>
            <a:r>
              <a:rPr lang="en-US" sz="1100" i="1" dirty="0"/>
              <a:t>in the namespace `</a:t>
            </a:r>
            <a:r>
              <a:rPr lang="en-US" sz="1100" i="1" dirty="0" err="1"/>
              <a:t>MyApp.Patches</a:t>
            </a:r>
            <a:r>
              <a:rPr lang="en-US" sz="1100" i="1" dirty="0"/>
              <a:t>`. Use clear, maintainable method and variable names.</a:t>
            </a:r>
            <a:r>
              <a:rPr lang="en-US" sz="1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336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duation caps in the air&#10;&#10;AI-generated content may be incorrect.">
            <a:extLst>
              <a:ext uri="{FF2B5EF4-FFF2-40B4-BE49-F238E27FC236}">
                <a16:creationId xmlns:a16="http://schemas.microsoft.com/office/drawing/2014/main" id="{8742814D-F44E-4B00-9A00-EE98C5511E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8333" r="8333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ACF84-44EA-47C0-F2CE-5559B6FF9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Code and slides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2D83D1-F5E1-285B-5CDF-22ED5F40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A388E-1B7A-2B35-8EB9-2239AEF4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8" y="2898835"/>
            <a:ext cx="281026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D003-3633-3798-BEAA-FA4C0A57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644B-48BF-0611-0C81-6CC4F6172B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Kaspar Boel Kjeldsen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Senior Developer @ </a:t>
            </a:r>
            <a:r>
              <a:rPr lang="da-DK" dirty="0" err="1"/>
              <a:t>Kraftvaerk</a:t>
            </a:r>
            <a:r>
              <a:rPr lang="da-DK" dirty="0"/>
              <a:t> (</a:t>
            </a:r>
            <a:r>
              <a:rPr lang="da-DK" dirty="0" err="1"/>
              <a:t>since</a:t>
            </a:r>
            <a:r>
              <a:rPr lang="da-DK" dirty="0"/>
              <a:t> 1st of May)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Package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Umbraco</a:t>
            </a:r>
            <a:r>
              <a:rPr lang="da-DK" dirty="0"/>
              <a:t> CMS </a:t>
            </a:r>
            <a:r>
              <a:rPr lang="da-DK" dirty="0" err="1"/>
              <a:t>Advisory</a:t>
            </a:r>
            <a:r>
              <a:rPr lang="da-DK" dirty="0"/>
              <a:t> Board </a:t>
            </a:r>
            <a:r>
              <a:rPr lang="da-DK" dirty="0" err="1"/>
              <a:t>Member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Unofficially</a:t>
            </a:r>
            <a:r>
              <a:rPr lang="da-DK" dirty="0"/>
              <a:t> </a:t>
            </a:r>
            <a:r>
              <a:rPr lang="da-DK" dirty="0" err="1"/>
              <a:t>titled</a:t>
            </a:r>
            <a:r>
              <a:rPr lang="da-DK" dirty="0"/>
              <a:t> ”Minister of Dangerous Code”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Starting</a:t>
            </a:r>
            <a:r>
              <a:rPr lang="da-DK" dirty="0"/>
              <a:t> up and </a:t>
            </a:r>
            <a:r>
              <a:rPr lang="da-DK" dirty="0" err="1"/>
              <a:t>leadning</a:t>
            </a:r>
            <a:r>
              <a:rPr lang="da-DK" dirty="0"/>
              <a:t> an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Competency</a:t>
            </a:r>
            <a:r>
              <a:rPr lang="da-DK" dirty="0"/>
              <a:t> Group (The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Guild</a:t>
            </a:r>
            <a:r>
              <a:rPr lang="da-DK" dirty="0"/>
              <a:t>) in </a:t>
            </a:r>
            <a:r>
              <a:rPr lang="da-DK" dirty="0" err="1"/>
              <a:t>Kraftvaerk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Father</a:t>
            </a:r>
            <a:r>
              <a:rPr lang="da-DK" dirty="0"/>
              <a:t> of 2, </a:t>
            </a:r>
            <a:r>
              <a:rPr lang="da-DK" dirty="0" err="1"/>
              <a:t>husband</a:t>
            </a:r>
            <a:r>
              <a:rPr lang="da-DK" dirty="0"/>
              <a:t> of 1, decider of 0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r>
              <a:rPr lang="da-DK" dirty="0" err="1"/>
              <a:t>Github</a:t>
            </a:r>
            <a:r>
              <a:rPr lang="da-DK" dirty="0"/>
              <a:t>: </a:t>
            </a:r>
            <a:r>
              <a:rPr lang="da-DK" dirty="0" err="1"/>
              <a:t>kasparboelkjeldsen</a:t>
            </a:r>
            <a:endParaRPr lang="da-DK" dirty="0"/>
          </a:p>
        </p:txBody>
      </p:sp>
      <p:pic>
        <p:nvPicPr>
          <p:cNvPr id="10" name="Picture Placeholder 9" descr="A person standing on a balcony overlooking a valley&#10;&#10;AI-generated content may be incorrect.">
            <a:extLst>
              <a:ext uri="{FF2B5EF4-FFF2-40B4-BE49-F238E27FC236}">
                <a16:creationId xmlns:a16="http://schemas.microsoft.com/office/drawing/2014/main" id="{7857C66D-8AC9-9596-021E-2FB331239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8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llage of tools&#10;&#10;AI-generated content may be incorrect.">
            <a:extLst>
              <a:ext uri="{FF2B5EF4-FFF2-40B4-BE49-F238E27FC236}">
                <a16:creationId xmlns:a16="http://schemas.microsoft.com/office/drawing/2014/main" id="{CE76B7F1-7342-37E5-D5D7-9B0AEB9D55D6}"/>
              </a:ext>
            </a:extLst>
          </p:cNvPr>
          <p:cNvPicPr preferRelativeResize="0"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7385574" y="73800"/>
            <a:ext cx="4724893" cy="671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6BC42-DECE-4605-2A86-7DAD9CDC61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Are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621F9-2443-7C2E-50A0-A54082103524}"/>
              </a:ext>
            </a:extLst>
          </p:cNvPr>
          <p:cNvSpPr txBox="1"/>
          <p:nvPr/>
        </p:nvSpPr>
        <p:spPr>
          <a:xfrm>
            <a:off x="8118968" y="0"/>
            <a:ext cx="44823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0" b="1" dirty="0">
                <a:solidFill>
                  <a:srgbClr val="C00000"/>
                </a:solidFill>
                <a:latin typeface="Ink Free" panose="03080402000500000000" pitchFamily="66" charset="0"/>
              </a:rPr>
              <a:t>UMBRACO</a:t>
            </a:r>
            <a:endParaRPr lang="en-US" sz="5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8E270-89CA-C5A8-900A-0C64A2803386}"/>
              </a:ext>
            </a:extLst>
          </p:cNvPr>
          <p:cNvSpPr txBox="1"/>
          <p:nvPr/>
        </p:nvSpPr>
        <p:spPr>
          <a:xfrm>
            <a:off x="8680076" y="12438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Update app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setting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05280-91B6-00AC-F62C-8278554A35F4}"/>
              </a:ext>
            </a:extLst>
          </p:cNvPr>
          <p:cNvSpPr txBox="1"/>
          <p:nvPr/>
        </p:nvSpPr>
        <p:spPr>
          <a:xfrm>
            <a:off x="8680076" y="194758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interface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6AC98-1497-025F-8ABB-95BEDA347F69}"/>
              </a:ext>
            </a:extLst>
          </p:cNvPr>
          <p:cNvSpPr txBox="1"/>
          <p:nvPr/>
        </p:nvSpPr>
        <p:spPr>
          <a:xfrm>
            <a:off x="7910634" y="272944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Replace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Umbraco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Implementation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4D60-6124-C2E8-6CD5-A8738C9EA76B}"/>
              </a:ext>
            </a:extLst>
          </p:cNvPr>
          <p:cNvSpPr txBox="1"/>
          <p:nvPr/>
        </p:nvSpPr>
        <p:spPr>
          <a:xfrm>
            <a:off x="8982426" y="463826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´Code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Patching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1D453-F4E1-0928-DD2F-2B27A1D7F128}"/>
              </a:ext>
            </a:extLst>
          </p:cNvPr>
          <p:cNvSpPr txBox="1"/>
          <p:nvPr/>
        </p:nvSpPr>
        <p:spPr>
          <a:xfrm>
            <a:off x="9405618" y="61238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Fork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54024-7019-3D1F-12E4-A109555011CB}"/>
              </a:ext>
            </a:extLst>
          </p:cNvPr>
          <p:cNvSpPr txBox="1"/>
          <p:nvPr/>
        </p:nvSpPr>
        <p:spPr>
          <a:xfrm>
            <a:off x="576001" y="1716750"/>
            <a:ext cx="5035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stuff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are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not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supposed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is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necessary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It is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skill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learn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5E043-5DDB-29C4-3CA5-B92F14DC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HarmonyLib</a:t>
            </a:r>
            <a:r>
              <a:rPr lang="da-D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C7A9-3A01-5405-D1D0-1F6937E1DB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HarmonyLib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DF95AD3-0AC7-827F-3117-81387863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70" y="1361419"/>
            <a:ext cx="885031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HarmonyLib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 is a .NET library for runtime method patching — think of it as "modding" C# code while it's running.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It lets you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prefix, postfix, or rewrite any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, even private or internal ones — no source code required.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altLang="en-US" dirty="0">
                <a:solidFill>
                  <a:srgbClr val="3D3D3F"/>
                </a:solidFill>
                <a:latin typeface="DM Sans" pitchFamily="2" charset="0"/>
              </a:rPr>
              <a:t>https://github.com/pardeike/Harmony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</p:txBody>
      </p:sp>
      <p:pic>
        <p:nvPicPr>
          <p:cNvPr id="2052" name="Picture 4" descr="Rust Game by Keely Sporer">
            <a:extLst>
              <a:ext uri="{FF2B5EF4-FFF2-40B4-BE49-F238E27FC236}">
                <a16:creationId xmlns:a16="http://schemas.microsoft.com/office/drawing/2014/main" id="{884707CD-544F-3B7A-E1A3-15E3C377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0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Stardew Valley Icon">
            <a:extLst>
              <a:ext uri="{FF2B5EF4-FFF2-40B4-BE49-F238E27FC236}">
                <a16:creationId xmlns:a16="http://schemas.microsoft.com/office/drawing/2014/main" id="{A0008E0E-5CE3-2283-B030-F664B6DE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04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 descr="Icon for 7 Days to Die by BigHungryChicken">
            <a:extLst>
              <a:ext uri="{FF2B5EF4-FFF2-40B4-BE49-F238E27FC236}">
                <a16:creationId xmlns:a16="http://schemas.microsoft.com/office/drawing/2014/main" id="{F1338A04-B8D9-0F4C-CC6B-529B6571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38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72DF6-41B6-A1BF-3B06-E1179F31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72" y="3982453"/>
            <a:ext cx="1231970" cy="1320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9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1E914C2A-F8B7-563C-69A2-8054D6EF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7997" b="-1"/>
          <a:stretch>
            <a:fillRect/>
          </a:stretch>
        </p:blipFill>
        <p:spPr bwMode="auto"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9B614-DBD8-8CC6-F7EF-277CB6382B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>
            <a:normAutofit/>
          </a:bodyPr>
          <a:lstStyle/>
          <a:p>
            <a:r>
              <a:rPr lang="da-DK" dirty="0"/>
              <a:t>How Can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</a:p>
          <a:p>
            <a:br>
              <a:rPr lang="da-DK" sz="2000" dirty="0"/>
            </a:br>
            <a:r>
              <a:rPr lang="da-DK" sz="2000" dirty="0">
                <a:latin typeface="DM Sans" pitchFamily="2" charset="0"/>
              </a:rPr>
              <a:t>In </a:t>
            </a:r>
            <a:r>
              <a:rPr lang="da-DK" sz="2000" dirty="0" err="1">
                <a:latin typeface="DM Sans" pitchFamily="2" charset="0"/>
              </a:rPr>
              <a:t>order</a:t>
            </a:r>
            <a:r>
              <a:rPr lang="da-DK" sz="2000" dirty="0">
                <a:latin typeface="DM Sans" pitchFamily="2" charset="0"/>
              </a:rPr>
              <a:t> of </a:t>
            </a:r>
            <a:r>
              <a:rPr lang="da-DK" sz="2000" dirty="0" err="1">
                <a:latin typeface="DM Sans" pitchFamily="2" charset="0"/>
              </a:rPr>
              <a:t>best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r>
              <a:rPr lang="da-DK" sz="2000" dirty="0">
                <a:latin typeface="DM Sans" pitchFamily="2" charset="0"/>
              </a:rPr>
              <a:t> to </a:t>
            </a:r>
            <a:r>
              <a:rPr lang="da-DK" sz="2000" dirty="0" err="1">
                <a:latin typeface="DM Sans" pitchFamily="2" charset="0"/>
              </a:rPr>
              <a:t>worst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endParaRPr lang="da-DK" sz="2000" dirty="0">
              <a:latin typeface="DM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before a method runs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after a method has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Replace the entire method with your 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DM Sans" pitchFamily="2" charset="0"/>
              </a:rPr>
              <a:t>Transpile</a:t>
            </a:r>
            <a:r>
              <a:rPr lang="en-US" sz="2000" dirty="0">
                <a:latin typeface="DM Sans" pitchFamily="2" charset="0"/>
              </a:rPr>
              <a:t> a method, literally replacing code-operations at runtime.</a:t>
            </a:r>
            <a:endParaRPr lang="da-DK" sz="20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7E95D7-F2A7-D823-08A8-49ECEF6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93FA0-D3E1-E322-18D6-F570DFE10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First Target: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Do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with the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modelsbuilder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54E0E-9D25-25F8-9BD0-D1D75DF9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28966"/>
            <a:ext cx="9366912" cy="45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41757-3A48-1525-E6B3-F392D09FF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Second Target: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Make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absolutely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sure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every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document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type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description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starts with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en-US" dirty="0">
                <a:solidFill>
                  <a:srgbClr val="3D3D3F"/>
                </a:solidFill>
                <a:latin typeface="DM Sans" pitchFamily="2" charset="0"/>
              </a:rPr>
              <a:t>🍌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F359A-4A17-7DC0-87AD-9B9A84D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34223"/>
            <a:ext cx="10513325" cy="45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0262"/>
      </p:ext>
    </p:extLst>
  </p:cSld>
  <p:clrMapOvr>
    <a:masterClrMapping/>
  </p:clrMapOvr>
</p:sld>
</file>

<file path=ppt/theme/theme1.xml><?xml version="1.0" encoding="utf-8"?>
<a:theme xmlns:a="http://schemas.openxmlformats.org/drawingml/2006/main" name="Kraftvaerk-tema">
  <a:themeElements>
    <a:clrScheme name="Kraftvaerk">
      <a:dk1>
        <a:srgbClr val="3C3C3F"/>
      </a:dk1>
      <a:lt1>
        <a:srgbClr val="FFFFFF"/>
      </a:lt1>
      <a:dk2>
        <a:srgbClr val="ABA79C"/>
      </a:dk2>
      <a:lt2>
        <a:srgbClr val="FFFFFF"/>
      </a:lt2>
      <a:accent1>
        <a:srgbClr val="0093FE"/>
      </a:accent1>
      <a:accent2>
        <a:srgbClr val="FF8071"/>
      </a:accent2>
      <a:accent3>
        <a:srgbClr val="C3F240"/>
      </a:accent3>
      <a:accent4>
        <a:srgbClr val="ABA79C"/>
      </a:accent4>
      <a:accent5>
        <a:srgbClr val="3C3C3F"/>
      </a:accent5>
      <a:accent6>
        <a:srgbClr val="FFFFFF"/>
      </a:accent6>
      <a:hlink>
        <a:srgbClr val="3C3C3F"/>
      </a:hlink>
      <a:folHlink>
        <a:srgbClr val="FF80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3769B1-5967-4132-AF10-F81FC1B5FF7E}" vid="{3081E71D-F1C2-4971-A68D-4CB7B2A7059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F2E5AEE2CBCF44BD257C94369C680D" ma:contentTypeVersion="5" ma:contentTypeDescription="Create a new document." ma:contentTypeScope="" ma:versionID="ae56757ded6bc21f64de01fe41cd3986">
  <xsd:schema xmlns:xsd="http://www.w3.org/2001/XMLSchema" xmlns:xs="http://www.w3.org/2001/XMLSchema" xmlns:p="http://schemas.microsoft.com/office/2006/metadata/properties" xmlns:ns2="4614ee75-1f4f-44db-b9de-c7af0965c117" xmlns:ns3="cf71ba9a-a62a-4838-a1b8-6bb45957b479" targetNamespace="http://schemas.microsoft.com/office/2006/metadata/properties" ma:root="true" ma:fieldsID="cdfff1a98d559c8d1799524e883266bf" ns2:_="" ns3:_="">
    <xsd:import namespace="4614ee75-1f4f-44db-b9de-c7af0965c117"/>
    <xsd:import namespace="cf71ba9a-a62a-4838-a1b8-6bb45957b4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4ee75-1f4f-44db-b9de-c7af0965c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1ba9a-a62a-4838-a1b8-6bb45957b4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04D12B-6BAF-440C-A9BC-54D6ED681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FD5AFB-E690-4383-98AC-00630D785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4ee75-1f4f-44db-b9de-c7af0965c117"/>
    <ds:schemaRef ds:uri="cf71ba9a-a62a-4838-a1b8-6bb45957b4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2238C2-3E17-4BC3-BCCF-027C75A4910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terms/"/>
    <ds:schemaRef ds:uri="43074687-dc52-42c1-9782-347f2c28cd70"/>
    <ds:schemaRef ds:uri="8358e33d-fccb-474f-b257-6a2e2498b2dd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Final_empty_template_2023_v1</Template>
  <TotalTime>276</TotalTime>
  <Words>784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Libre Caslon Text</vt:lpstr>
      <vt:lpstr>Ink Free</vt:lpstr>
      <vt:lpstr>Calibri</vt:lpstr>
      <vt:lpstr>DM Sans</vt:lpstr>
      <vt:lpstr>Wingdings</vt:lpstr>
      <vt:lpstr>Kraftvaerk-tema</vt:lpstr>
      <vt:lpstr>Private and Protected Are Just Suggestions</vt:lpstr>
      <vt:lpstr>About Me</vt:lpstr>
      <vt:lpstr>PowerPoint Presentation</vt:lpstr>
      <vt:lpstr>HarmonyLib 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Kaspar Kjeldsen</dc:creator>
  <cp:lastModifiedBy>Kaspar Kjeldsen</cp:lastModifiedBy>
  <cp:revision>14</cp:revision>
  <cp:lastPrinted>2023-01-24T20:36:09Z</cp:lastPrinted>
  <dcterms:created xsi:type="dcterms:W3CDTF">2025-05-26T07:46:16Z</dcterms:created>
  <dcterms:modified xsi:type="dcterms:W3CDTF">2025-05-26T12:36:32Z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0x010100C7F2E5AEE2CBCF44BD257C94369C680D</vt:lpwstr>
  </property>
  <property fmtid="{D5CDD505-2E9C-101B-9397-08002B2CF9AE}" pid="3" name="MediaServiceImageTags">
    <vt:lpwstr/>
  </property>
</Properties>
</file>